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62" r:id="rId5"/>
    <p:sldId id="261" r:id="rId6"/>
    <p:sldId id="263" r:id="rId7"/>
    <p:sldId id="264" r:id="rId8"/>
    <p:sldId id="265" r:id="rId9"/>
    <p:sldId id="271" r:id="rId10"/>
    <p:sldId id="266" r:id="rId11"/>
    <p:sldId id="267" r:id="rId12"/>
    <p:sldId id="268" r:id="rId13"/>
    <p:sldId id="269" r:id="rId14"/>
    <p:sldId id="270" r:id="rId15"/>
    <p:sldId id="274" r:id="rId16"/>
    <p:sldId id="272" r:id="rId17"/>
    <p:sldId id="259" r:id="rId18"/>
    <p:sldId id="275" r:id="rId19"/>
    <p:sldId id="281" r:id="rId20"/>
    <p:sldId id="286" r:id="rId21"/>
    <p:sldId id="276" r:id="rId22"/>
    <p:sldId id="277" r:id="rId23"/>
    <p:sldId id="278" r:id="rId24"/>
    <p:sldId id="279" r:id="rId25"/>
    <p:sldId id="280" r:id="rId26"/>
    <p:sldId id="282" r:id="rId27"/>
    <p:sldId id="283" r:id="rId28"/>
    <p:sldId id="284" r:id="rId29"/>
    <p:sldId id="287" r:id="rId30"/>
    <p:sldId id="288" r:id="rId31"/>
    <p:sldId id="289" r:id="rId32"/>
    <p:sldId id="285" r:id="rId33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89"/>
    <p:restoredTop sz="82288"/>
  </p:normalViewPr>
  <p:slideViewPr>
    <p:cSldViewPr snapToGrid="0" snapToObjects="1">
      <p:cViewPr>
        <p:scale>
          <a:sx n="100" d="100"/>
          <a:sy n="100" d="100"/>
        </p:scale>
        <p:origin x="14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tiff>
</file>

<file path=ppt/media/image36.tiff>
</file>

<file path=ppt/media/image37.png>
</file>

<file path=ppt/media/image38.png>
</file>

<file path=ppt/media/image39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EED5CE20-BB04-4DD8-89E6-F363137B5F4D}" type="slidenum">
              <a:rPr lang="en-US" sz="1400">
                <a:latin typeface="Times New Roman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png"/><Relationship Id="rId3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3.png"/><Relationship Id="rId3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4.png"/><Relationship Id="rId3" Type="http://schemas.openxmlformats.org/officeDocument/2006/relationships/image" Target="../media/image3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png"/><Relationship Id="rId3" Type="http://schemas.openxmlformats.org/officeDocument/2006/relationships/image" Target="../media/image3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6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emf"/><Relationship Id="rId3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3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31367" y="2517760"/>
            <a:ext cx="724666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Understanding thermal distribution in </a:t>
            </a:r>
          </a:p>
          <a:p>
            <a:pPr algn="ctr"/>
            <a:r>
              <a:rPr lang="en-US" sz="3200" dirty="0" smtClean="0"/>
              <a:t>semiconductor devices by simulation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3778122" y="5139161"/>
            <a:ext cx="2153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Marzuk</a:t>
            </a:r>
            <a:r>
              <a:rPr lang="en-US" sz="2400" dirty="0" smtClean="0"/>
              <a:t> Kamal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Analytic solution at t = 0, </a:t>
            </a:r>
            <a:br>
              <a:rPr lang="en-US" dirty="0" smtClean="0"/>
            </a:br>
            <a:r>
              <a:rPr lang="en-US" dirty="0" smtClean="0"/>
              <a:t>at the mid z-plane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5630" y="1963404"/>
            <a:ext cx="6575370" cy="53162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0500" y="3782301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 = 5.5e-5 m</a:t>
            </a:r>
            <a:r>
              <a:rPr lang="en-US" baseline="30000" dirty="0" smtClean="0"/>
              <a:t>2</a:t>
            </a:r>
            <a:r>
              <a:rPr lang="en-US" dirty="0" smtClean="0"/>
              <a:t>/s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446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Temperature change with time</a:t>
            </a:r>
            <a:br>
              <a:rPr lang="en-US" dirty="0" smtClean="0"/>
            </a:br>
            <a:r>
              <a:rPr lang="en-US" dirty="0" smtClean="0"/>
              <a:t>(analytical solution)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55" y="2052128"/>
            <a:ext cx="6244130" cy="50231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18586"/>
            <a:ext cx="3463870" cy="2800576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1731935" y="3441700"/>
            <a:ext cx="2560667" cy="34290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5-Point Star 9"/>
          <p:cNvSpPr/>
          <p:nvPr/>
        </p:nvSpPr>
        <p:spPr>
          <a:xfrm>
            <a:off x="1460501" y="3695700"/>
            <a:ext cx="254000" cy="177800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382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8170" y="2146299"/>
            <a:ext cx="6399623" cy="49355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86886"/>
            <a:ext cx="3463870" cy="2800576"/>
          </a:xfrm>
          <a:prstGeom prst="rect">
            <a:avLst/>
          </a:prstGeom>
        </p:spPr>
      </p:pic>
      <p:sp>
        <p:nvSpPr>
          <p:cNvPr id="7" name="5-Point Star 6"/>
          <p:cNvSpPr/>
          <p:nvPr/>
        </p:nvSpPr>
        <p:spPr>
          <a:xfrm>
            <a:off x="1884335" y="4000500"/>
            <a:ext cx="254000" cy="177800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5-Point Star 7"/>
          <p:cNvSpPr/>
          <p:nvPr/>
        </p:nvSpPr>
        <p:spPr>
          <a:xfrm>
            <a:off x="1389035" y="3848100"/>
            <a:ext cx="254000" cy="177800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5-Point Star 8"/>
          <p:cNvSpPr/>
          <p:nvPr/>
        </p:nvSpPr>
        <p:spPr>
          <a:xfrm>
            <a:off x="1056358" y="4089400"/>
            <a:ext cx="254000" cy="177800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5-Point Star 9"/>
          <p:cNvSpPr/>
          <p:nvPr/>
        </p:nvSpPr>
        <p:spPr>
          <a:xfrm>
            <a:off x="1571570" y="4254500"/>
            <a:ext cx="254000" cy="177800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/>
          <p:cNvSpPr/>
          <p:nvPr/>
        </p:nvSpPr>
        <p:spPr>
          <a:xfrm>
            <a:off x="1457270" y="4076700"/>
            <a:ext cx="254000" cy="177800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1930291" y="4013200"/>
            <a:ext cx="2489309" cy="26670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Temperature changes with time</a:t>
            </a:r>
            <a:br>
              <a:rPr lang="en-US" dirty="0" smtClean="0"/>
            </a:br>
            <a:r>
              <a:rPr lang="en-US" dirty="0" smtClean="0"/>
              <a:t>(analytical solution)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800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167" y="3890657"/>
            <a:ext cx="4425799" cy="35280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987" y="301320"/>
            <a:ext cx="4335793" cy="35893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168" y="301320"/>
            <a:ext cx="4398540" cy="35893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2987" y="3890657"/>
            <a:ext cx="4445813" cy="363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506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100" y="2879420"/>
            <a:ext cx="9071640" cy="1262160"/>
          </a:xfrm>
        </p:spPr>
        <p:txBody>
          <a:bodyPr/>
          <a:lstStyle/>
          <a:p>
            <a:pPr algn="ctr"/>
            <a:r>
              <a:rPr lang="en-US" dirty="0" smtClean="0"/>
              <a:t>Numerical solution on the slab (4x20x20 mm</a:t>
            </a:r>
            <a:r>
              <a:rPr lang="en-US" baseline="30000" dirty="0" smtClean="0"/>
              <a:t>3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61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Boundary conditions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63" y="1817481"/>
            <a:ext cx="4554538" cy="36257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1" y="1817481"/>
            <a:ext cx="4741935" cy="36257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8740" y="5443187"/>
            <a:ext cx="66802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5398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7758" y="548512"/>
            <a:ext cx="3836988" cy="30969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27800" y="179180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 = 10 </a:t>
            </a:r>
            <a:r>
              <a:rPr lang="en-US" dirty="0" err="1" smtClean="0"/>
              <a:t>ms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714" y="548513"/>
            <a:ext cx="3841845" cy="32027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89100" y="179180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 = 5 </a:t>
            </a:r>
            <a:r>
              <a:rPr lang="en-US" dirty="0" err="1" smtClean="0"/>
              <a:t>ms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271" y="4405065"/>
            <a:ext cx="3697288" cy="306247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689100" y="4035733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 = 30 </a:t>
            </a:r>
            <a:r>
              <a:rPr lang="en-US" dirty="0" err="1" smtClean="0"/>
              <a:t>ms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7758" y="4405065"/>
            <a:ext cx="3971212" cy="301865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261100" y="4035733"/>
            <a:ext cx="1268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t =300 </a:t>
            </a:r>
            <a:r>
              <a:rPr lang="en-US" dirty="0" err="1" smtClean="0"/>
              <a:t>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774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Shape 1"/>
          <p:cNvSpPr txBox="1"/>
          <p:nvPr/>
        </p:nvSpPr>
        <p:spPr>
          <a:xfrm>
            <a:off x="-127000" y="225120"/>
            <a:ext cx="960120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2600" b="1" dirty="0" smtClean="0"/>
              <a:t>Comparison between analytical and </a:t>
            </a:r>
          </a:p>
          <a:p>
            <a:pPr algn="ctr"/>
            <a:r>
              <a:rPr lang="en-US" sz="2600" b="1" dirty="0" smtClean="0"/>
              <a:t>numerical simulation data</a:t>
            </a:r>
            <a:endParaRPr sz="2600" b="1" dirty="0"/>
          </a:p>
        </p:txBody>
      </p:sp>
      <p:pic>
        <p:nvPicPr>
          <p:cNvPr id="51" name="Picture 50"/>
          <p:cNvPicPr/>
          <p:nvPr/>
        </p:nvPicPr>
        <p:blipFill>
          <a:blip r:embed="rId2"/>
          <a:stretch/>
        </p:blipFill>
        <p:spPr>
          <a:xfrm>
            <a:off x="1496260" y="1676480"/>
            <a:ext cx="6608880" cy="5313600"/>
          </a:xfrm>
          <a:prstGeom prst="rect">
            <a:avLst/>
          </a:prstGeom>
          <a:ln>
            <a:noFill/>
          </a:ln>
        </p:spPr>
      </p:pic>
      <p:cxnSp>
        <p:nvCxnSpPr>
          <p:cNvPr id="3" name="Straight Connector 2"/>
          <p:cNvCxnSpPr/>
          <p:nvPr/>
        </p:nvCxnSpPr>
        <p:spPr>
          <a:xfrm>
            <a:off x="3429000" y="3873500"/>
            <a:ext cx="4000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Simulation of </a:t>
            </a:r>
            <a:r>
              <a:rPr lang="en-US" dirty="0" err="1" smtClean="0"/>
              <a:t>GaAs</a:t>
            </a:r>
            <a:r>
              <a:rPr lang="en-US" dirty="0" smtClean="0"/>
              <a:t> diode with Heat generation at the P-N junction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763" y="2399682"/>
            <a:ext cx="3027513" cy="9281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753100" y="3721100"/>
            <a:ext cx="1569660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i="1" dirty="0" smtClean="0"/>
              <a:t>Q</a:t>
            </a:r>
            <a:r>
              <a:rPr lang="en-US" dirty="0" smtClean="0"/>
              <a:t> is non-zero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46765" y="4622866"/>
            <a:ext cx="3982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Specific heat, 	c = 0.33 J/gm/C</a:t>
            </a:r>
          </a:p>
          <a:p>
            <a:r>
              <a:rPr lang="en-US" dirty="0" smtClean="0"/>
              <a:t>Material density,	rho =  5.32 gm/cm</a:t>
            </a:r>
            <a:r>
              <a:rPr lang="en-US" baseline="30000" dirty="0" smtClean="0"/>
              <a:t>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6765" y="5562666"/>
            <a:ext cx="6000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Powar</a:t>
            </a:r>
            <a:r>
              <a:rPr lang="en-US" dirty="0" smtClean="0"/>
              <a:t> density, Q = (VA * f0) per unit volume</a:t>
            </a:r>
          </a:p>
          <a:p>
            <a:r>
              <a:rPr lang="en-US" dirty="0" smtClean="0"/>
              <a:t>F0 = fraction of power that is converted to heat (e.g. 0.5)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46765" y="6502466"/>
            <a:ext cx="14564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 = 2.5 V</a:t>
            </a:r>
          </a:p>
          <a:p>
            <a:r>
              <a:rPr lang="en-US" dirty="0" smtClean="0"/>
              <a:t>I = 50 mA</a:t>
            </a:r>
          </a:p>
          <a:p>
            <a:r>
              <a:rPr lang="en-US" dirty="0" smtClean="0"/>
              <a:t>P = 125 </a:t>
            </a:r>
            <a:r>
              <a:rPr lang="en-US" dirty="0" err="1" smtClean="0"/>
              <a:t>mW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225800" y="6756400"/>
            <a:ext cx="4160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Q = 125/2 = 62.5 </a:t>
            </a:r>
            <a:r>
              <a:rPr lang="en-US" dirty="0" err="1" smtClean="0"/>
              <a:t>mW</a:t>
            </a:r>
            <a:r>
              <a:rPr lang="en-US" dirty="0" smtClean="0"/>
              <a:t> / (Voxel volume)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076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Boundary conditions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1437370" y="2463799"/>
            <a:ext cx="7503430" cy="2924175"/>
          </a:xfrm>
        </p:spPr>
        <p:txBody>
          <a:bodyPr/>
          <a:lstStyle/>
          <a:p>
            <a:r>
              <a:rPr lang="en-US" sz="3200" dirty="0" err="1" smtClean="0"/>
              <a:t>Dirichlet</a:t>
            </a:r>
            <a:r>
              <a:rPr lang="en-US" sz="3200" dirty="0" smtClean="0"/>
              <a:t> T = 25 C on all the surfaces</a:t>
            </a:r>
          </a:p>
          <a:p>
            <a:endParaRPr lang="en-US" sz="3200" dirty="0"/>
          </a:p>
          <a:p>
            <a:r>
              <a:rPr lang="en-US" sz="3200" dirty="0" smtClean="0"/>
              <a:t>Neumann du/</a:t>
            </a:r>
            <a:r>
              <a:rPr lang="en-US" sz="3200" dirty="0" err="1" smtClean="0"/>
              <a:t>dt</a:t>
            </a:r>
            <a:r>
              <a:rPr lang="en-US" sz="3200" dirty="0" smtClean="0"/>
              <a:t> = 0 on all the surfaces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49508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906789" y="2540099"/>
            <a:ext cx="6774170" cy="2228847"/>
            <a:chOff x="780180" y="1935188"/>
            <a:chExt cx="6774170" cy="2228847"/>
          </a:xfrm>
        </p:grpSpPr>
        <p:grpSp>
          <p:nvGrpSpPr>
            <p:cNvPr id="18" name="Group 17"/>
            <p:cNvGrpSpPr/>
            <p:nvPr/>
          </p:nvGrpSpPr>
          <p:grpSpPr>
            <a:xfrm>
              <a:off x="2349303" y="1935188"/>
              <a:ext cx="5205047" cy="2228847"/>
              <a:chOff x="2053882" y="3609244"/>
              <a:chExt cx="5205047" cy="2228847"/>
            </a:xfrm>
          </p:grpSpPr>
          <p:sp>
            <p:nvSpPr>
              <p:cNvPr id="4" name="Cube 3"/>
              <p:cNvSpPr/>
              <p:nvPr/>
            </p:nvSpPr>
            <p:spPr>
              <a:xfrm>
                <a:off x="2053882" y="4529796"/>
                <a:ext cx="5205047" cy="1308295"/>
              </a:xfrm>
              <a:prstGeom prst="cube">
                <a:avLst>
                  <a:gd name="adj" fmla="val 66786"/>
                </a:avLst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Cube 4"/>
              <p:cNvSpPr/>
              <p:nvPr/>
            </p:nvSpPr>
            <p:spPr>
              <a:xfrm>
                <a:off x="3094888" y="4529796"/>
                <a:ext cx="3108964" cy="696351"/>
              </a:xfrm>
              <a:prstGeom prst="cube">
                <a:avLst>
                  <a:gd name="adj" fmla="val 79461"/>
                </a:avLst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Cube 5"/>
              <p:cNvSpPr/>
              <p:nvPr/>
            </p:nvSpPr>
            <p:spPr>
              <a:xfrm>
                <a:off x="3791240" y="3609244"/>
                <a:ext cx="1730330" cy="1281917"/>
              </a:xfrm>
              <a:prstGeom prst="cube">
                <a:avLst>
                  <a:gd name="adj" fmla="val 20190"/>
                </a:avLst>
              </a:prstGeom>
              <a:solidFill>
                <a:schemeClr val="accent3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" name="Straight Connector 8"/>
              <p:cNvCxnSpPr>
                <a:stCxn id="6" idx="2"/>
                <a:endCxn id="6" idx="4"/>
              </p:cNvCxnSpPr>
              <p:nvPr/>
            </p:nvCxnSpPr>
            <p:spPr>
              <a:xfrm>
                <a:off x="3791240" y="4379612"/>
                <a:ext cx="1471511" cy="0"/>
              </a:xfrm>
              <a:prstGeom prst="line">
                <a:avLst/>
              </a:prstGeom>
              <a:ln w="38100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>
                <a:stCxn id="6" idx="4"/>
                <a:endCxn id="6" idx="5"/>
              </p:cNvCxnSpPr>
              <p:nvPr/>
            </p:nvCxnSpPr>
            <p:spPr>
              <a:xfrm flipV="1">
                <a:off x="5262751" y="4120793"/>
                <a:ext cx="258819" cy="258819"/>
              </a:xfrm>
              <a:prstGeom prst="line">
                <a:avLst/>
              </a:prstGeom>
              <a:ln w="38100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4379591" y="3937913"/>
                <a:ext cx="299656" cy="36576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mtClean="0"/>
                  <a:t>P</a:t>
                </a:r>
                <a:endParaRPr lang="en-US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4386318" y="4455552"/>
                <a:ext cx="281354" cy="36576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N</a:t>
                </a:r>
                <a:endParaRPr lang="en-US" dirty="0"/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5878377" y="1935188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LED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80180" y="3601326"/>
              <a:ext cx="1351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Lead frame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499273" y="2412164"/>
              <a:ext cx="7745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Glass</a:t>
              </a:r>
              <a:endParaRPr lang="en-US" dirty="0"/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536398" y="1973576"/>
            <a:ext cx="2287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Planner heat </a:t>
            </a:r>
            <a:r>
              <a:rPr lang="en-US" dirty="0" smtClean="0"/>
              <a:t>source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19092" y="2296606"/>
            <a:ext cx="1374606" cy="937922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1918139" y="442991"/>
            <a:ext cx="70230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What do we learn from thermal simulation?</a:t>
            </a:r>
            <a:endParaRPr lang="en-US" sz="2800" dirty="0"/>
          </a:p>
        </p:txBody>
      </p:sp>
      <p:sp>
        <p:nvSpPr>
          <p:cNvPr id="29" name="TextBox 28"/>
          <p:cNvSpPr txBox="1"/>
          <p:nvPr/>
        </p:nvSpPr>
        <p:spPr>
          <a:xfrm>
            <a:off x="5838092" y="173032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Air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041009" y="5613009"/>
            <a:ext cx="780854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Heat distribution on LEDs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Properties of the LED P-N junction as a Heat source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Other potential candidates for thermal contribution, such as, convection,</a:t>
            </a:r>
            <a:br>
              <a:rPr lang="en-US" dirty="0" smtClean="0"/>
            </a:br>
            <a:r>
              <a:rPr lang="en-US" dirty="0" smtClean="0"/>
              <a:t> and conduction from the surroundings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Improved temperature control mechanism</a:t>
            </a:r>
          </a:p>
          <a:p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8619520" y="3752167"/>
            <a:ext cx="1153597" cy="1181002"/>
            <a:chOff x="7777926" y="5019725"/>
            <a:chExt cx="1153597" cy="1181002"/>
          </a:xfrm>
        </p:grpSpPr>
        <p:cxnSp>
          <p:nvCxnSpPr>
            <p:cNvPr id="25" name="Straight Arrow Connector 24"/>
            <p:cNvCxnSpPr/>
            <p:nvPr/>
          </p:nvCxnSpPr>
          <p:spPr>
            <a:xfrm flipH="1" flipV="1">
              <a:off x="8099621" y="5106462"/>
              <a:ext cx="2657" cy="819777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 flipV="1">
              <a:off x="8099621" y="5909095"/>
              <a:ext cx="794997" cy="17145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 flipV="1">
              <a:off x="8099621" y="5291128"/>
              <a:ext cx="568725" cy="635112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8631441" y="583139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518305" y="5331684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y</a:t>
              </a:r>
              <a:endParaRPr 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777926" y="501972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z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0200" y="301320"/>
            <a:ext cx="9071640" cy="651180"/>
          </a:xfrm>
        </p:spPr>
        <p:txBody>
          <a:bodyPr/>
          <a:lstStyle/>
          <a:p>
            <a:r>
              <a:rPr lang="en-US" sz="4000" dirty="0" smtClean="0"/>
              <a:t>A glimpse on the simulation code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00" y="1052150"/>
            <a:ext cx="8963024" cy="54199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840" y="6538676"/>
            <a:ext cx="7772560" cy="75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7508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 smtClean="0"/>
              <a:t>Initial temperature T=20 C</a:t>
            </a:r>
            <a:br>
              <a:rPr lang="en-US" sz="3600" dirty="0" smtClean="0"/>
            </a:br>
            <a:r>
              <a:rPr lang="en-US" sz="3600" dirty="0" smtClean="0"/>
              <a:t>All sides have </a:t>
            </a:r>
            <a:r>
              <a:rPr lang="en-US" sz="3600" dirty="0" err="1" smtClean="0"/>
              <a:t>Dirichlet</a:t>
            </a:r>
            <a:r>
              <a:rPr lang="en-US" sz="3600" dirty="0" smtClean="0"/>
              <a:t> BC at T = 25 C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338" y="1879599"/>
            <a:ext cx="5922964" cy="462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42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Heat source at the P-N junction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00" y="2048792"/>
            <a:ext cx="5600700" cy="45806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81098" y="3022600"/>
            <a:ext cx="3070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Heat source at P-N junction</a:t>
            </a:r>
            <a:endParaRPr lang="en-US" dirty="0"/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>
          <a:xfrm flipH="1">
            <a:off x="4356100" y="3207266"/>
            <a:ext cx="2324998" cy="1237734"/>
          </a:xfrm>
          <a:prstGeom prst="straightConnector1">
            <a:avLst/>
          </a:prstGeom>
          <a:ln w="5715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18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800" y="148920"/>
            <a:ext cx="9071640" cy="1262160"/>
          </a:xfrm>
        </p:spPr>
        <p:txBody>
          <a:bodyPr/>
          <a:lstStyle/>
          <a:p>
            <a:pPr algn="ctr"/>
            <a:r>
              <a:rPr lang="en-US" dirty="0" smtClean="0"/>
              <a:t>Effect of heat source on the diode after 10 second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1080"/>
            <a:ext cx="4711700" cy="5651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325" y="1411080"/>
            <a:ext cx="5038252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4285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038" y="2453912"/>
            <a:ext cx="5616886" cy="42915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24" y="2453912"/>
            <a:ext cx="3825875" cy="429155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82700" y="1955800"/>
            <a:ext cx="113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Y-section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039820" y="1955800"/>
            <a:ext cx="4198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Mean temperature of </a:t>
            </a:r>
            <a:r>
              <a:rPr lang="en-US" smtClean="0"/>
              <a:t>the diode vs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352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Simulation with Neumann BC </a:t>
            </a:r>
            <a:br>
              <a:rPr lang="en-US" dirty="0" smtClean="0"/>
            </a:br>
            <a:r>
              <a:rPr lang="en-US" dirty="0" smtClean="0"/>
              <a:t>du/</a:t>
            </a:r>
            <a:r>
              <a:rPr lang="en-US" dirty="0" err="1" smtClean="0"/>
              <a:t>dt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0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2527300"/>
            <a:ext cx="5043396" cy="39129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008" y="2527300"/>
            <a:ext cx="4838792" cy="39436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70500" y="7035800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Heat source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0"/>
          </p:cNvCxnSpPr>
          <p:nvPr/>
        </p:nvCxnSpPr>
        <p:spPr>
          <a:xfrm flipV="1">
            <a:off x="5984798" y="4902200"/>
            <a:ext cx="1228802" cy="21336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60341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120" y="2226208"/>
            <a:ext cx="4434380" cy="50242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" y="2226208"/>
            <a:ext cx="4178300" cy="5011708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Simulation with Neumann BC </a:t>
            </a:r>
            <a:br>
              <a:rPr lang="en-US" dirty="0" smtClean="0"/>
            </a:br>
            <a:r>
              <a:rPr lang="en-US" dirty="0" smtClean="0"/>
              <a:t>du/</a:t>
            </a:r>
            <a:r>
              <a:rPr lang="en-US" dirty="0" err="1" smtClean="0"/>
              <a:t>dt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162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8700" y="2606659"/>
            <a:ext cx="5143500" cy="4005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000" y="2325132"/>
            <a:ext cx="4032328" cy="45686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76926" y="2140466"/>
            <a:ext cx="4198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Mean temperature of the diode vs Time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Simulation with Neumann BC </a:t>
            </a:r>
            <a:br>
              <a:rPr lang="en-US" dirty="0" smtClean="0"/>
            </a:br>
            <a:r>
              <a:rPr lang="en-US" dirty="0" smtClean="0"/>
              <a:t>du/</a:t>
            </a:r>
            <a:r>
              <a:rPr lang="en-US" dirty="0" err="1" smtClean="0"/>
              <a:t>dt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4824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Comparison of Temp vs Time with different BC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8538"/>
            <a:ext cx="5118552" cy="39108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1596" y="2558538"/>
            <a:ext cx="5021724" cy="39108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57802" y="2019300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Dirichlet</a:t>
            </a:r>
            <a:r>
              <a:rPr lang="en-US" dirty="0" smtClean="0"/>
              <a:t> BC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023100" y="20193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Neumann BC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023100" y="6639247"/>
            <a:ext cx="2095445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mtClean="0"/>
              <a:t>Heat accumulation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684677" y="6639247"/>
            <a:ext cx="1749197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Heat saturation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5626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Temperature dependence of thermal conductivity of </a:t>
            </a:r>
            <a:r>
              <a:rPr lang="en-US" dirty="0" err="1" smtClean="0"/>
              <a:t>GaAs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664" y="2192987"/>
            <a:ext cx="6310312" cy="487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613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600" b="1" dirty="0" smtClean="0"/>
              <a:t>The Heat equation in 3D</a:t>
            </a:r>
            <a:endParaRPr sz="36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511" y="2331700"/>
            <a:ext cx="4462618" cy="13681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78936" y="4468023"/>
            <a:ext cx="5889754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smtClean="0"/>
              <a:t>u = u(x, y, z, t) , Object temperature</a:t>
            </a:r>
          </a:p>
          <a:p>
            <a:r>
              <a:rPr lang="en-US" sz="2800" i="1" dirty="0" smtClean="0"/>
              <a:t>D = D(T) thermal diffusivity</a:t>
            </a:r>
          </a:p>
          <a:p>
            <a:r>
              <a:rPr lang="en-US" sz="2800" i="1" dirty="0" smtClean="0"/>
              <a:t>Q = Q(t), external heat source</a:t>
            </a:r>
          </a:p>
          <a:p>
            <a:r>
              <a:rPr lang="en-US" sz="2800" i="1" dirty="0" smtClean="0"/>
              <a:t>c = c(T) specific heat of the material</a:t>
            </a:r>
          </a:p>
          <a:p>
            <a:r>
              <a:rPr lang="en-US" sz="2800" i="1" dirty="0" smtClean="0"/>
              <a:t>rho = material density </a:t>
            </a:r>
          </a:p>
          <a:p>
            <a:endParaRPr lang="en-US" sz="2800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7664" y="2076811"/>
            <a:ext cx="4024312" cy="5182826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Temperature dependence of Specific Heat of </a:t>
            </a:r>
            <a:r>
              <a:rPr lang="en-US" dirty="0" err="1" smtClean="0"/>
              <a:t>GaAs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7559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580329"/>
          </a:xfrm>
        </p:spPr>
        <p:txBody>
          <a:bodyPr/>
          <a:lstStyle/>
          <a:p>
            <a:pPr algn="ctr"/>
            <a:r>
              <a:rPr lang="en-US" sz="4000" b="1" dirty="0" smtClean="0"/>
              <a:t>Multiple objects</a:t>
            </a:r>
            <a:endParaRPr lang="en-US" sz="40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00" y="1573360"/>
            <a:ext cx="3997790" cy="33289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820" y="1563480"/>
            <a:ext cx="4394040" cy="33388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226" y="5214846"/>
            <a:ext cx="9247188" cy="187392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20941" y="1194148"/>
            <a:ext cx="1163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Y-Section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084849" y="7031934"/>
            <a:ext cx="5250155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Some issues needs to be resolved in new version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6088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504000" y="1982580"/>
            <a:ext cx="8906700" cy="4818600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sz="3000" dirty="0" smtClean="0"/>
              <a:t>The </a:t>
            </a:r>
            <a:r>
              <a:rPr lang="en-US" sz="3000" dirty="0" smtClean="0"/>
              <a:t>program is ready to do simulation on more complex systems</a:t>
            </a:r>
            <a:r>
              <a:rPr lang="en-US" sz="3000" dirty="0" smtClean="0"/>
              <a:t>.</a:t>
            </a:r>
            <a:br>
              <a:rPr lang="en-US" sz="3000" dirty="0" smtClean="0"/>
            </a:br>
            <a:endParaRPr lang="en-US" sz="3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000" dirty="0" smtClean="0"/>
              <a:t>Issue </a:t>
            </a:r>
            <a:r>
              <a:rPr lang="en-US" sz="3000" dirty="0" smtClean="0"/>
              <a:t>with </a:t>
            </a:r>
            <a:r>
              <a:rPr lang="en-US" sz="3000" dirty="0" smtClean="0"/>
              <a:t>the mismatch </a:t>
            </a:r>
            <a:r>
              <a:rPr lang="en-US" sz="3000" dirty="0" smtClean="0"/>
              <a:t>between </a:t>
            </a:r>
            <a:r>
              <a:rPr lang="en-US" sz="3000" dirty="0" smtClean="0"/>
              <a:t>analytical </a:t>
            </a:r>
            <a:r>
              <a:rPr lang="en-US" sz="3000" dirty="0" smtClean="0"/>
              <a:t>and numerical data needs to be resolved</a:t>
            </a:r>
            <a:r>
              <a:rPr lang="en-US" sz="3000" dirty="0" smtClean="0"/>
              <a:t>.</a:t>
            </a:r>
            <a:br>
              <a:rPr lang="en-US" sz="3000" dirty="0" smtClean="0"/>
            </a:br>
            <a:endParaRPr lang="en-US" sz="3000" dirty="0" smtClean="0"/>
          </a:p>
          <a:p>
            <a:pPr marL="571500" indent="-571500">
              <a:buFont typeface="Arial" charset="0"/>
              <a:buChar char="•"/>
            </a:pPr>
            <a:r>
              <a:rPr lang="en-US" sz="3000" dirty="0" smtClean="0"/>
              <a:t>Specific </a:t>
            </a:r>
            <a:r>
              <a:rPr lang="en-US" sz="3000" dirty="0" smtClean="0"/>
              <a:t>heat, thermal diffusivity and density depends on temperature. So this extra effect </a:t>
            </a:r>
            <a:r>
              <a:rPr lang="en-US" sz="3000" dirty="0" smtClean="0"/>
              <a:t>will needs </a:t>
            </a:r>
            <a:r>
              <a:rPr lang="en-US" sz="3000" dirty="0" smtClean="0"/>
              <a:t>to </a:t>
            </a:r>
            <a:r>
              <a:rPr lang="en-US" sz="3000" dirty="0" smtClean="0"/>
              <a:t>incorporated in simulation.</a:t>
            </a:r>
          </a:p>
          <a:p>
            <a:pPr marL="571500" indent="-571500">
              <a:buFont typeface="Arial" charset="0"/>
              <a:buChar char="•"/>
            </a:pPr>
            <a:endParaRPr lang="en-US" sz="3000" dirty="0" smtClean="0"/>
          </a:p>
          <a:p>
            <a:pPr marL="0" indent="0"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710231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Boundary conditions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703385" y="1742122"/>
            <a:ext cx="9239268" cy="2158545"/>
          </a:xfrm>
        </p:spPr>
        <p:txBody>
          <a:bodyPr/>
          <a:lstStyle/>
          <a:p>
            <a:r>
              <a:rPr lang="en-US" sz="2400" b="1" dirty="0" err="1" smtClean="0"/>
              <a:t>Dirichlet</a:t>
            </a:r>
            <a:r>
              <a:rPr lang="en-US" sz="2400" b="1" dirty="0" smtClean="0"/>
              <a:t> boundary condition </a:t>
            </a:r>
          </a:p>
          <a:p>
            <a:pPr lvl="1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Defines fixed heat source or sink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For example having a heat sink at x = 0 </a:t>
            </a:r>
            <a:r>
              <a:rPr lang="en-US" dirty="0" smtClean="0"/>
              <a:t>wall,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 smtClean="0"/>
              <a:t>			</a:t>
            </a:r>
            <a:r>
              <a:rPr lang="en-US" sz="2800" i="1" dirty="0" smtClean="0"/>
              <a:t>u(0,x,y,t)</a:t>
            </a:r>
            <a:r>
              <a:rPr lang="en-US" sz="2800" dirty="0" smtClean="0"/>
              <a:t> = 0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703385" y="4229779"/>
            <a:ext cx="727157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Neumann boundary condition</a:t>
            </a:r>
          </a:p>
          <a:p>
            <a:endParaRPr lang="en-US" sz="2400" dirty="0"/>
          </a:p>
          <a:p>
            <a:r>
              <a:rPr lang="en-US" dirty="0" smtClean="0"/>
              <a:t>Defines heat flux at the boundary</a:t>
            </a:r>
          </a:p>
          <a:p>
            <a:endParaRPr lang="en-US" dirty="0"/>
          </a:p>
          <a:p>
            <a:r>
              <a:rPr lang="en-US" dirty="0" smtClean="0"/>
              <a:t>For example, zero heat transfer at y = 0 is defined as</a:t>
            </a:r>
          </a:p>
          <a:p>
            <a:pPr lvl="1"/>
            <a:r>
              <a:rPr lang="en-US" dirty="0"/>
              <a:t>	</a:t>
            </a:r>
            <a:r>
              <a:rPr lang="en-US" dirty="0" smtClean="0"/>
              <a:t>	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0878" y="6233349"/>
            <a:ext cx="2238835" cy="97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352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Thermal simulation on a silicon slab</a:t>
            </a:r>
            <a:endParaRPr lang="en-US" dirty="0"/>
          </a:p>
        </p:txBody>
      </p:sp>
      <p:sp>
        <p:nvSpPr>
          <p:cNvPr id="4" name="Cube 3"/>
          <p:cNvSpPr/>
          <p:nvPr/>
        </p:nvSpPr>
        <p:spPr>
          <a:xfrm>
            <a:off x="2124222" y="4121834"/>
            <a:ext cx="4740812" cy="1645919"/>
          </a:xfrm>
          <a:prstGeom prst="cube">
            <a:avLst>
              <a:gd name="adj" fmla="val 46993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94326" y="582855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708581" y="529112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746863" y="510646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98142" y="4061034"/>
            <a:ext cx="1601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Dirichlet</a:t>
            </a:r>
            <a:r>
              <a:rPr lang="en-US" dirty="0" smtClean="0"/>
              <a:t> u = 0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58309" y="2705673"/>
            <a:ext cx="1670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 T = 10 C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113146" y="3577635"/>
            <a:ext cx="2204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Neumann du/</a:t>
            </a:r>
            <a:r>
              <a:rPr lang="en-US" dirty="0" err="1" smtClean="0"/>
              <a:t>dy</a:t>
            </a:r>
            <a:r>
              <a:rPr lang="en-US" dirty="0" smtClean="0"/>
              <a:t>= 0 </a:t>
            </a:r>
            <a:br>
              <a:rPr lang="en-US" dirty="0" smtClean="0"/>
            </a:br>
            <a:r>
              <a:rPr lang="en-US" dirty="0" smtClean="0"/>
              <a:t>at y = b plane</a:t>
            </a:r>
            <a:endParaRPr lang="en-US" dirty="0"/>
          </a:p>
        </p:txBody>
      </p:sp>
      <p:cxnSp>
        <p:nvCxnSpPr>
          <p:cNvPr id="13" name="Straight Arrow Connector 12"/>
          <p:cNvCxnSpPr>
            <a:endCxn id="4" idx="5"/>
          </p:cNvCxnSpPr>
          <p:nvPr/>
        </p:nvCxnSpPr>
        <p:spPr>
          <a:xfrm flipH="1">
            <a:off x="6865034" y="4223966"/>
            <a:ext cx="936303" cy="33409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181510" y="6222538"/>
            <a:ext cx="1153597" cy="1181002"/>
            <a:chOff x="7777926" y="5019725"/>
            <a:chExt cx="1153597" cy="1181002"/>
          </a:xfrm>
        </p:grpSpPr>
        <p:cxnSp>
          <p:nvCxnSpPr>
            <p:cNvPr id="16" name="Straight Arrow Connector 15"/>
            <p:cNvCxnSpPr/>
            <p:nvPr/>
          </p:nvCxnSpPr>
          <p:spPr>
            <a:xfrm flipH="1" flipV="1">
              <a:off x="8099621" y="5106462"/>
              <a:ext cx="2657" cy="819777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8099621" y="5909095"/>
              <a:ext cx="794997" cy="17145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8099621" y="5291128"/>
              <a:ext cx="568725" cy="635112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8631441" y="583139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x</a:t>
              </a:r>
              <a:endParaRPr 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518305" y="5331684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y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777926" y="501972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z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73446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Analytical solution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052" y="1726582"/>
            <a:ext cx="3027513" cy="9281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465" y="3060163"/>
            <a:ext cx="4302030" cy="421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952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Analytical solution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475" y="3617665"/>
            <a:ext cx="5107225" cy="7975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975" y="4940999"/>
            <a:ext cx="5582856" cy="64952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96920" y="6411802"/>
            <a:ext cx="55472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m, n, p </a:t>
            </a:r>
            <a:r>
              <a:rPr lang="en-US" dirty="0" smtClean="0"/>
              <a:t>= harmonic modes along x, y, z , respectively</a:t>
            </a:r>
          </a:p>
          <a:p>
            <a:r>
              <a:rPr lang="en-US" i="1" dirty="0" smtClean="0"/>
              <a:t>A</a:t>
            </a:r>
            <a:r>
              <a:rPr lang="en-US" i="1" baseline="-25000" dirty="0" smtClean="0"/>
              <a:t>0</a:t>
            </a:r>
            <a:r>
              <a:rPr lang="en-US" dirty="0" smtClean="0"/>
              <a:t> = initial temperature of the system</a:t>
            </a:r>
          </a:p>
          <a:p>
            <a:r>
              <a:rPr lang="en-US" dirty="0" smtClean="0"/>
              <a:t>D = thermal diffusivity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901" y="2318317"/>
            <a:ext cx="9575640" cy="77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382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902447"/>
          </a:xfrm>
        </p:spPr>
        <p:txBody>
          <a:bodyPr/>
          <a:lstStyle/>
          <a:p>
            <a:pPr algn="ctr"/>
            <a:r>
              <a:rPr lang="en-US" dirty="0" smtClean="0"/>
              <a:t>Numerical solution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-423431" y="1323719"/>
                <a:ext cx="10278319" cy="209012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3200" i="1"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𝑢</m:t>
                          </m:r>
                        </m:e>
                        <m:sup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𝑡</m:t>
                          </m:r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+1</m:t>
                          </m:r>
                        </m:sup>
                      </m:sSup>
                      <m:r>
                        <a:rPr lang="en-US" sz="3200" i="1">
                          <a:effectLst/>
                          <a:latin typeface="Cambria Math" charset="0"/>
                          <a:ea typeface="Calibri" charset="0"/>
                          <a:cs typeface="Times New Roman" charset="0"/>
                        </a:rPr>
                        <m:t>=</m:t>
                      </m:r>
                      <m:sSup>
                        <m:sSupPr>
                          <m:ctrlP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</m:ctrlPr>
                        </m:sSupPr>
                        <m:e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𝑢</m:t>
                          </m:r>
                        </m:e>
                        <m:sup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𝑡</m:t>
                          </m:r>
                        </m:sup>
                      </m:sSup>
                      <m:r>
                        <a:rPr lang="en-US" sz="3200" i="1">
                          <a:effectLst/>
                          <a:latin typeface="Cambria Math" charset="0"/>
                          <a:ea typeface="Calibri" charset="0"/>
                          <a:cs typeface="Times New Roman" charset="0"/>
                        </a:rPr>
                        <m:t>+</m:t>
                      </m:r>
                      <m:f>
                        <m:fPr>
                          <m:ctrlP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</m:ctrlPr>
                        </m:fPr>
                        <m:num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𝐷</m:t>
                          </m:r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𝛥</m:t>
                          </m:r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𝑡</m:t>
                          </m:r>
                        </m:num>
                        <m:den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𝛥</m:t>
                          </m:r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𝑠</m:t>
                          </m:r>
                        </m:den>
                      </m:f>
                      <m:r>
                        <a:rPr lang="en-US" sz="3200" i="1">
                          <a:effectLst/>
                          <a:latin typeface="Cambria Math" charset="0"/>
                          <a:ea typeface="Calibri" charset="0"/>
                          <a:cs typeface="Times New Roman" charset="0"/>
                        </a:rPr>
                        <m:t>  [</m:t>
                      </m:r>
                      <m:d>
                        <m:dPr>
                          <m:ctrlP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𝑥</m:t>
                              </m:r>
                              <m: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𝑡</m:t>
                              </m:r>
                            </m:sup>
                          </m:sSubSup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sSubSupPr>
                            <m:e>
                              <m: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𝑥</m:t>
                              </m:r>
                              <m: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𝑡</m:t>
                              </m:r>
                            </m:sup>
                          </m:sSubSup>
                          <m:r>
                            <a:rPr lang="en-US" sz="3200" i="1">
                              <a:effectLst/>
                              <a:latin typeface="Cambria Math" charset="0"/>
                              <a:ea typeface="Calibri" charset="0"/>
                              <a:cs typeface="Times New Roman" charset="0"/>
                            </a:rPr>
                            <m:t>−2 </m:t>
                          </m:r>
                          <m:sSup>
                            <m:sSupPr>
                              <m:ctrlP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</m:ctrlPr>
                            </m:sSupPr>
                            <m:e>
                              <m: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𝑢</m:t>
                              </m:r>
                            </m:e>
                            <m:sup>
                              <m:r>
                                <a:rPr lang="en-US" sz="3200" i="1">
                                  <a:effectLst/>
                                  <a:latin typeface="Cambria Math" charset="0"/>
                                  <a:ea typeface="Calibri" charset="0"/>
                                  <a:cs typeface="Times New Roman" charset="0"/>
                                </a:rPr>
                                <m:t>𝑡</m:t>
                              </m:r>
                            </m:sup>
                          </m:sSup>
                        </m:e>
                      </m:d>
                      <m:r>
                        <a:rPr lang="en-US" sz="3200" i="1">
                          <a:effectLst/>
                          <a:latin typeface="Cambria Math" charset="0"/>
                          <a:ea typeface="Calibri" charset="0"/>
                          <a:cs typeface="Times New Roman" charset="0"/>
                        </a:rPr>
                        <m:t>+</m:t>
                      </m:r>
                    </m:oMath>
                  </m:oMathPara>
                </a14:m>
                <a:endParaRPr lang="en-US" sz="3200" dirty="0">
                  <a:effectLst/>
                  <a:latin typeface="Calibri" charset="0"/>
                  <a:ea typeface="Calibri" charset="0"/>
                  <a:cs typeface="Times New Roman" charset="0"/>
                </a:endParaRPr>
              </a:p>
              <a:p>
                <a:pPr>
                  <a:spcAft>
                    <a:spcPts val="0"/>
                  </a:spcAft>
                </a:pPr>
                <a:r>
                  <a:rPr lang="en-US" sz="3200" dirty="0" smtClean="0">
                    <a:effectLst/>
                    <a:ea typeface="Calibri" charset="0"/>
                    <a:cs typeface="Times New Roman" charset="0"/>
                  </a:rPr>
                  <a:t>			  		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3200" i="1">
                            <a:effectLst/>
                            <a:latin typeface="Cambria Math" charset="0"/>
                            <a:ea typeface="Calibri" charset="0"/>
                            <a:cs typeface="Times New Roman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</m:ctrlPr>
                          </m:sSubSupPr>
                          <m:e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𝑦</m:t>
                            </m:r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+1</m:t>
                            </m:r>
                          </m:sub>
                          <m:sup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𝑡</m:t>
                            </m:r>
                          </m:sup>
                        </m:sSubSup>
                        <m:r>
                          <a:rPr lang="en-US" sz="3200" i="1">
                            <a:effectLst/>
                            <a:latin typeface="Cambria Math" charset="0"/>
                            <a:ea typeface="Calibri" charset="0"/>
                            <a:cs typeface="Times New Roman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</m:ctrlPr>
                          </m:sSubSupPr>
                          <m:e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𝑦</m:t>
                            </m:r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−1</m:t>
                            </m:r>
                          </m:sub>
                          <m:sup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𝑡</m:t>
                            </m:r>
                          </m:sup>
                        </m:sSubSup>
                        <m:r>
                          <a:rPr lang="en-US" sz="3200" i="1">
                            <a:effectLst/>
                            <a:latin typeface="Cambria Math" charset="0"/>
                            <a:ea typeface="Calibri" charset="0"/>
                            <a:cs typeface="Times New Roman" charset="0"/>
                          </a:rPr>
                          <m:t>−2 </m:t>
                        </m:r>
                        <m:sSup>
                          <m:sSupPr>
                            <m:ctrlP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𝑢</m:t>
                            </m:r>
                          </m:e>
                          <m:sup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𝑡</m:t>
                            </m:r>
                          </m:sup>
                        </m:sSup>
                      </m:e>
                    </m:d>
                    <m:r>
                      <a:rPr lang="en-US" sz="3200" i="1">
                        <a:effectLst/>
                        <a:latin typeface="Cambria Math" charset="0"/>
                        <a:ea typeface="Calibri" charset="0"/>
                        <a:cs typeface="Times New Roman" charset="0"/>
                      </a:rPr>
                      <m:t>+</m:t>
                    </m:r>
                  </m:oMath>
                </a14:m>
                <a:endParaRPr lang="en-US" sz="3200" dirty="0">
                  <a:effectLst/>
                  <a:latin typeface="Calibri" charset="0"/>
                  <a:ea typeface="Calibri" charset="0"/>
                  <a:cs typeface="Times New Roman" charset="0"/>
                </a:endParaRPr>
              </a:p>
              <a:p>
                <a:pPr>
                  <a:spcAft>
                    <a:spcPts val="0"/>
                  </a:spcAft>
                </a:pPr>
                <a:r>
                  <a:rPr lang="en-US" sz="3200" dirty="0" smtClean="0">
                    <a:effectLst/>
                    <a:ea typeface="Calibri" charset="0"/>
                    <a:cs typeface="Times New Roman" charset="0"/>
                  </a:rPr>
                  <a:t>					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3200" i="1">
                            <a:effectLst/>
                            <a:latin typeface="Cambria Math" charset="0"/>
                            <a:ea typeface="Calibri" charset="0"/>
                            <a:cs typeface="Times New Roman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</m:ctrlPr>
                          </m:sSubSupPr>
                          <m:e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𝑧</m:t>
                            </m:r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+1</m:t>
                            </m:r>
                          </m:sub>
                          <m:sup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𝑡</m:t>
                            </m:r>
                          </m:sup>
                        </m:sSubSup>
                        <m:r>
                          <a:rPr lang="en-US" sz="3200" i="1">
                            <a:effectLst/>
                            <a:latin typeface="Cambria Math" charset="0"/>
                            <a:ea typeface="Calibri" charset="0"/>
                            <a:cs typeface="Times New Roman" charset="0"/>
                          </a:rPr>
                          <m:t>+</m:t>
                        </m:r>
                        <m:sSubSup>
                          <m:sSubSupPr>
                            <m:ctrlP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</m:ctrlPr>
                          </m:sSubSupPr>
                          <m:e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𝑧</m:t>
                            </m:r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−1</m:t>
                            </m:r>
                          </m:sub>
                          <m:sup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𝑡</m:t>
                            </m:r>
                          </m:sup>
                        </m:sSubSup>
                        <m:r>
                          <a:rPr lang="en-US" sz="3200" i="1">
                            <a:effectLst/>
                            <a:latin typeface="Cambria Math" charset="0"/>
                            <a:ea typeface="Calibri" charset="0"/>
                            <a:cs typeface="Times New Roman" charset="0"/>
                          </a:rPr>
                          <m:t>−2 </m:t>
                        </m:r>
                        <m:sSup>
                          <m:sSupPr>
                            <m:ctrlP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</m:ctrlPr>
                          </m:sSupPr>
                          <m:e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𝑢</m:t>
                            </m:r>
                          </m:e>
                          <m:sup>
                            <m:r>
                              <a:rPr lang="en-US" sz="3200" i="1">
                                <a:effectLst/>
                                <a:latin typeface="Cambria Math" charset="0"/>
                                <a:ea typeface="Calibri" charset="0"/>
                                <a:cs typeface="Times New Roman" charset="0"/>
                              </a:rPr>
                              <m:t>𝑡</m:t>
                            </m:r>
                          </m:sup>
                        </m:sSup>
                      </m:e>
                    </m:d>
                    <m:r>
                      <a:rPr lang="en-US" sz="3200" i="1">
                        <a:effectLst/>
                        <a:latin typeface="Cambria Math" charset="0"/>
                        <a:ea typeface="Calibri" charset="0"/>
                        <a:cs typeface="Times New Roman" charset="0"/>
                      </a:rPr>
                      <m:t>]</m:t>
                    </m:r>
                  </m:oMath>
                </a14:m>
                <a:endParaRPr lang="en-US" sz="3200" dirty="0">
                  <a:effectLst/>
                  <a:latin typeface="Calibri" charset="0"/>
                  <a:ea typeface="Calibri" charset="0"/>
                  <a:cs typeface="Times New Roman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23431" y="1323719"/>
                <a:ext cx="10278319" cy="2090124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928414" y="6296055"/>
            <a:ext cx="24609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 = thermal diffusivity</a:t>
            </a:r>
          </a:p>
          <a:p>
            <a:r>
              <a:rPr lang="en-US" dirty="0" smtClean="0"/>
              <a:t>ds = voxel width</a:t>
            </a:r>
          </a:p>
          <a:p>
            <a:r>
              <a:rPr lang="en-US" dirty="0" err="1" smtClean="0"/>
              <a:t>dt</a:t>
            </a:r>
            <a:r>
              <a:rPr lang="en-US" dirty="0" smtClean="0"/>
              <a:t> = iteration time step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42663" y="5000263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And 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4059" y="3921381"/>
            <a:ext cx="3340251" cy="327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714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Boundary conditions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563" y="1817481"/>
            <a:ext cx="4554538" cy="36257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1" y="1817481"/>
            <a:ext cx="4741935" cy="362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86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458</Words>
  <Application>Microsoft Macintosh PowerPoint</Application>
  <PresentationFormat>Custom</PresentationFormat>
  <Paragraphs>113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Calibri</vt:lpstr>
      <vt:lpstr>Cambria Math</vt:lpstr>
      <vt:lpstr>DejaVu Sans</vt:lpstr>
      <vt:lpstr>StarSymbol</vt:lpstr>
      <vt:lpstr>Times New Roman</vt:lpstr>
      <vt:lpstr>Arial</vt:lpstr>
      <vt:lpstr>Office Theme</vt:lpstr>
      <vt:lpstr>PowerPoint Presentation</vt:lpstr>
      <vt:lpstr>PowerPoint Presentation</vt:lpstr>
      <vt:lpstr>PowerPoint Presentation</vt:lpstr>
      <vt:lpstr>Boundary conditions</vt:lpstr>
      <vt:lpstr>Thermal simulation on a silicon slab</vt:lpstr>
      <vt:lpstr>Analytical solution</vt:lpstr>
      <vt:lpstr>Analytical solution</vt:lpstr>
      <vt:lpstr>Numerical solution</vt:lpstr>
      <vt:lpstr>Boundary conditions</vt:lpstr>
      <vt:lpstr>Analytic solution at t = 0,  at the mid z-plane</vt:lpstr>
      <vt:lpstr>Temperature change with time (analytical solution)</vt:lpstr>
      <vt:lpstr>Temperature changes with time (analytical solution)</vt:lpstr>
      <vt:lpstr>PowerPoint Presentation</vt:lpstr>
      <vt:lpstr>Numerical solution on the slab (4x20x20 mm3)</vt:lpstr>
      <vt:lpstr>Boundary conditions</vt:lpstr>
      <vt:lpstr>PowerPoint Presentation</vt:lpstr>
      <vt:lpstr>PowerPoint Presentation</vt:lpstr>
      <vt:lpstr>Simulation of GaAs diode with Heat generation at the P-N junction</vt:lpstr>
      <vt:lpstr>Boundary conditions</vt:lpstr>
      <vt:lpstr>A glimpse on the simulation code</vt:lpstr>
      <vt:lpstr>Initial temperature T=20 C All sides have Dirichlet BC at T = 25 C</vt:lpstr>
      <vt:lpstr>Heat source at the P-N junction</vt:lpstr>
      <vt:lpstr>Effect of heat source on the diode after 10 second</vt:lpstr>
      <vt:lpstr>PowerPoint Presentation</vt:lpstr>
      <vt:lpstr>Simulation with Neumann BC  du/dt = 0</vt:lpstr>
      <vt:lpstr>Simulation with Neumann BC  du/dt = 0</vt:lpstr>
      <vt:lpstr>Simulation with Neumann BC  du/dt = 0</vt:lpstr>
      <vt:lpstr>Comparison of Temp vs Time with different BC</vt:lpstr>
      <vt:lpstr>Temperature dependence of thermal conductivity of GaAs</vt:lpstr>
      <vt:lpstr>Temperature dependence of Specific Heat of GaAs</vt:lpstr>
      <vt:lpstr>Multiple objects</vt:lpstr>
      <vt:lpstr>Next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Marzuk Kamal</cp:lastModifiedBy>
  <cp:revision>148</cp:revision>
  <dcterms:created xsi:type="dcterms:W3CDTF">2015-09-30T14:31:02Z</dcterms:created>
  <dcterms:modified xsi:type="dcterms:W3CDTF">2015-10-03T10:45:46Z</dcterms:modified>
  <dc:language>en-US</dc:language>
</cp:coreProperties>
</file>